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71" r:id="rId4"/>
    <p:sldId id="259" r:id="rId5"/>
    <p:sldId id="267" r:id="rId6"/>
    <p:sldId id="265" r:id="rId7"/>
    <p:sldId id="270" r:id="rId8"/>
    <p:sldId id="266" r:id="rId9"/>
    <p:sldId id="260" r:id="rId10"/>
    <p:sldId id="261" r:id="rId11"/>
    <p:sldId id="262" r:id="rId12"/>
    <p:sldId id="263" r:id="rId13"/>
    <p:sldId id="264" r:id="rId14"/>
    <p:sldId id="268" r:id="rId15"/>
    <p:sldId id="269" r:id="rId16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9" d="100"/>
          <a:sy n="119" d="100"/>
        </p:scale>
        <p:origin x="-140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28C5E-8735-44C8-B1EB-7570D9C1DE3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1B4D55F0-B0C6-447A-9373-783031789129}">
      <dgm:prSet phldrT="[Text]"/>
      <dgm:spPr/>
      <dgm:t>
        <a:bodyPr/>
        <a:lstStyle/>
        <a:p>
          <a:r>
            <a:rPr lang="en-AU" dirty="0" smtClean="0"/>
            <a:t>Phase 1: Workshop with PSTs &amp; ESs</a:t>
          </a:r>
          <a:endParaRPr lang="en-AU" dirty="0"/>
        </a:p>
      </dgm:t>
    </dgm:pt>
    <dgm:pt modelId="{2710C1FA-E80E-44C4-81A6-2F9D42DBC581}" type="parTrans" cxnId="{019AAD5C-063A-4AAF-A232-F03B5DD492B3}">
      <dgm:prSet/>
      <dgm:spPr/>
      <dgm:t>
        <a:bodyPr/>
        <a:lstStyle/>
        <a:p>
          <a:endParaRPr lang="en-AU"/>
        </a:p>
      </dgm:t>
    </dgm:pt>
    <dgm:pt modelId="{0E430C1C-8791-46CE-9D14-CD0BB0F264F3}" type="sibTrans" cxnId="{019AAD5C-063A-4AAF-A232-F03B5DD492B3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3"/>
        </a:solidFill>
      </dgm:spPr>
      <dgm:t>
        <a:bodyPr/>
        <a:lstStyle/>
        <a:p>
          <a:endParaRPr lang="en-AU"/>
        </a:p>
      </dgm:t>
    </dgm:pt>
    <dgm:pt modelId="{A98A7C59-48D1-4C93-8780-390C16E3FD36}">
      <dgm:prSet phldrT="[Text]"/>
      <dgm:spPr/>
      <dgm:t>
        <a:bodyPr/>
        <a:lstStyle/>
        <a:p>
          <a:r>
            <a:rPr lang="en-AU" dirty="0" smtClean="0"/>
            <a:t>Individual reflective survey</a:t>
          </a:r>
          <a:endParaRPr lang="en-AU" dirty="0"/>
        </a:p>
      </dgm:t>
    </dgm:pt>
    <dgm:pt modelId="{8BF014BA-1C30-406F-B5B6-D71D31994494}" type="parTrans" cxnId="{1A199610-4A53-4E04-93DF-4D5B217FAE6F}">
      <dgm:prSet/>
      <dgm:spPr/>
      <dgm:t>
        <a:bodyPr/>
        <a:lstStyle/>
        <a:p>
          <a:endParaRPr lang="en-AU"/>
        </a:p>
      </dgm:t>
    </dgm:pt>
    <dgm:pt modelId="{9CBBDA7C-0A8B-42C1-80C5-3129F2671E42}" type="sibTrans" cxnId="{1A199610-4A53-4E04-93DF-4D5B217FAE6F}">
      <dgm:prSet/>
      <dgm:spPr/>
      <dgm:t>
        <a:bodyPr/>
        <a:lstStyle/>
        <a:p>
          <a:endParaRPr lang="en-AU"/>
        </a:p>
      </dgm:t>
    </dgm:pt>
    <dgm:pt modelId="{2C0EA32F-7400-445B-82DF-C2BD66E5682E}">
      <dgm:prSet phldrT="[Text]"/>
      <dgm:spPr/>
      <dgm:t>
        <a:bodyPr/>
        <a:lstStyle/>
        <a:p>
          <a:r>
            <a:rPr lang="en-AU" dirty="0" smtClean="0"/>
            <a:t>Phase 2:</a:t>
          </a:r>
        </a:p>
        <a:p>
          <a:r>
            <a:rPr lang="en-AU" dirty="0" smtClean="0"/>
            <a:t>Mentoring elementary school children</a:t>
          </a:r>
          <a:endParaRPr lang="en-AU" dirty="0"/>
        </a:p>
      </dgm:t>
    </dgm:pt>
    <dgm:pt modelId="{881B6440-4BB4-4572-82B6-ABC47061C20A}" type="parTrans" cxnId="{4100ACA9-2351-4F9E-A2F1-144D16B653FE}">
      <dgm:prSet/>
      <dgm:spPr/>
      <dgm:t>
        <a:bodyPr/>
        <a:lstStyle/>
        <a:p>
          <a:endParaRPr lang="en-AU"/>
        </a:p>
      </dgm:t>
    </dgm:pt>
    <dgm:pt modelId="{9D02055D-0902-4118-BC4B-7E0FECAD3FB9}" type="sibTrans" cxnId="{4100ACA9-2351-4F9E-A2F1-144D16B653FE}">
      <dgm:prSet/>
      <dgm:spPr/>
      <dgm:t>
        <a:bodyPr/>
        <a:lstStyle/>
        <a:p>
          <a:endParaRPr lang="en-AU"/>
        </a:p>
      </dgm:t>
    </dgm:pt>
    <dgm:pt modelId="{74B281DF-090F-4464-B881-461C6C27BF1F}">
      <dgm:prSet phldrT="[Text]"/>
      <dgm:spPr/>
      <dgm:t>
        <a:bodyPr/>
        <a:lstStyle/>
        <a:p>
          <a:r>
            <a:rPr lang="en-AU" dirty="0" smtClean="0"/>
            <a:t>Focus group reflective interviews</a:t>
          </a:r>
          <a:endParaRPr lang="en-AU" dirty="0"/>
        </a:p>
      </dgm:t>
    </dgm:pt>
    <dgm:pt modelId="{213216D9-721A-4065-8ACE-2819C4AB6E41}" type="parTrans" cxnId="{11CE2812-5686-41A4-9DF5-154A12C2598F}">
      <dgm:prSet/>
      <dgm:spPr/>
      <dgm:t>
        <a:bodyPr/>
        <a:lstStyle/>
        <a:p>
          <a:endParaRPr lang="en-AU"/>
        </a:p>
      </dgm:t>
    </dgm:pt>
    <dgm:pt modelId="{BEF0D0AF-BB83-4100-9A74-F44F693E4C67}" type="sibTrans" cxnId="{11CE2812-5686-41A4-9DF5-154A12C2598F}">
      <dgm:prSet/>
      <dgm:spPr/>
      <dgm:t>
        <a:bodyPr/>
        <a:lstStyle/>
        <a:p>
          <a:endParaRPr lang="en-AU"/>
        </a:p>
      </dgm:t>
    </dgm:pt>
    <dgm:pt modelId="{E7238F73-2875-4F03-BF65-4B2E0CB1D75D}" type="pres">
      <dgm:prSet presAssocID="{38428C5E-8735-44C8-B1EB-7570D9C1DE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CF8C0990-6DC1-49C7-93F1-845BF6FB26E0}" type="pres">
      <dgm:prSet presAssocID="{38428C5E-8735-44C8-B1EB-7570D9C1DE3E}" presName="cycle" presStyleCnt="0"/>
      <dgm:spPr/>
    </dgm:pt>
    <dgm:pt modelId="{B0D7B015-34AE-4365-86C7-6C3922433414}" type="pres">
      <dgm:prSet presAssocID="{1B4D55F0-B0C6-447A-9373-783031789129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89D18DB-6E0F-4F97-BF3F-2B8944F05EA0}" type="pres">
      <dgm:prSet presAssocID="{0E430C1C-8791-46CE-9D14-CD0BB0F264F3}" presName="sibTransFirstNode" presStyleLbl="bgShp" presStyleIdx="0" presStyleCnt="1"/>
      <dgm:spPr/>
      <dgm:t>
        <a:bodyPr/>
        <a:lstStyle/>
        <a:p>
          <a:endParaRPr lang="en-AU"/>
        </a:p>
      </dgm:t>
    </dgm:pt>
    <dgm:pt modelId="{7D7BE875-B35F-4C71-9799-021DEF2CD77E}" type="pres">
      <dgm:prSet presAssocID="{A98A7C59-48D1-4C93-8780-390C16E3FD36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56F7580-C058-45A8-8DF4-97CFE0D4C626}" type="pres">
      <dgm:prSet presAssocID="{2C0EA32F-7400-445B-82DF-C2BD66E5682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285D507-4EDF-4D24-8694-EBBE3D1B96FD}" type="pres">
      <dgm:prSet presAssocID="{74B281DF-090F-4464-B881-461C6C27BF1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4100ACA9-2351-4F9E-A2F1-144D16B653FE}" srcId="{38428C5E-8735-44C8-B1EB-7570D9C1DE3E}" destId="{2C0EA32F-7400-445B-82DF-C2BD66E5682E}" srcOrd="2" destOrd="0" parTransId="{881B6440-4BB4-4572-82B6-ABC47061C20A}" sibTransId="{9D02055D-0902-4118-BC4B-7E0FECAD3FB9}"/>
    <dgm:cxn modelId="{11CE2812-5686-41A4-9DF5-154A12C2598F}" srcId="{38428C5E-8735-44C8-B1EB-7570D9C1DE3E}" destId="{74B281DF-090F-4464-B881-461C6C27BF1F}" srcOrd="3" destOrd="0" parTransId="{213216D9-721A-4065-8ACE-2819C4AB6E41}" sibTransId="{BEF0D0AF-BB83-4100-9A74-F44F693E4C67}"/>
    <dgm:cxn modelId="{1A199610-4A53-4E04-93DF-4D5B217FAE6F}" srcId="{38428C5E-8735-44C8-B1EB-7570D9C1DE3E}" destId="{A98A7C59-48D1-4C93-8780-390C16E3FD36}" srcOrd="1" destOrd="0" parTransId="{8BF014BA-1C30-406F-B5B6-D71D31994494}" sibTransId="{9CBBDA7C-0A8B-42C1-80C5-3129F2671E42}"/>
    <dgm:cxn modelId="{464B6121-B369-4229-8D0A-7D7F18CCB53C}" type="presOf" srcId="{38428C5E-8735-44C8-B1EB-7570D9C1DE3E}" destId="{E7238F73-2875-4F03-BF65-4B2E0CB1D75D}" srcOrd="0" destOrd="0" presId="urn:microsoft.com/office/officeart/2005/8/layout/cycle3"/>
    <dgm:cxn modelId="{CB733408-3EBC-4814-B2AC-71FB3665C712}" type="presOf" srcId="{1B4D55F0-B0C6-447A-9373-783031789129}" destId="{B0D7B015-34AE-4365-86C7-6C3922433414}" srcOrd="0" destOrd="0" presId="urn:microsoft.com/office/officeart/2005/8/layout/cycle3"/>
    <dgm:cxn modelId="{C90CA3DE-E9DB-411D-9CCC-8B0658023F72}" type="presOf" srcId="{74B281DF-090F-4464-B881-461C6C27BF1F}" destId="{3285D507-4EDF-4D24-8694-EBBE3D1B96FD}" srcOrd="0" destOrd="0" presId="urn:microsoft.com/office/officeart/2005/8/layout/cycle3"/>
    <dgm:cxn modelId="{778ACED0-644B-496D-874E-F00E8FD49231}" type="presOf" srcId="{2C0EA32F-7400-445B-82DF-C2BD66E5682E}" destId="{656F7580-C058-45A8-8DF4-97CFE0D4C626}" srcOrd="0" destOrd="0" presId="urn:microsoft.com/office/officeart/2005/8/layout/cycle3"/>
    <dgm:cxn modelId="{019AAD5C-063A-4AAF-A232-F03B5DD492B3}" srcId="{38428C5E-8735-44C8-B1EB-7570D9C1DE3E}" destId="{1B4D55F0-B0C6-447A-9373-783031789129}" srcOrd="0" destOrd="0" parTransId="{2710C1FA-E80E-44C4-81A6-2F9D42DBC581}" sibTransId="{0E430C1C-8791-46CE-9D14-CD0BB0F264F3}"/>
    <dgm:cxn modelId="{7D67AB62-E367-487B-92FD-9F4A34C5AB87}" type="presOf" srcId="{A98A7C59-48D1-4C93-8780-390C16E3FD36}" destId="{7D7BE875-B35F-4C71-9799-021DEF2CD77E}" srcOrd="0" destOrd="0" presId="urn:microsoft.com/office/officeart/2005/8/layout/cycle3"/>
    <dgm:cxn modelId="{6B5C813B-0CE2-4F78-8763-5936D07BC806}" type="presOf" srcId="{0E430C1C-8791-46CE-9D14-CD0BB0F264F3}" destId="{589D18DB-6E0F-4F97-BF3F-2B8944F05EA0}" srcOrd="0" destOrd="0" presId="urn:microsoft.com/office/officeart/2005/8/layout/cycle3"/>
    <dgm:cxn modelId="{57B1C661-140F-4722-B3E6-A460A6DD5F52}" type="presParOf" srcId="{E7238F73-2875-4F03-BF65-4B2E0CB1D75D}" destId="{CF8C0990-6DC1-49C7-93F1-845BF6FB26E0}" srcOrd="0" destOrd="0" presId="urn:microsoft.com/office/officeart/2005/8/layout/cycle3"/>
    <dgm:cxn modelId="{A1C57321-33F0-4249-AAC0-462B308A9EB9}" type="presParOf" srcId="{CF8C0990-6DC1-49C7-93F1-845BF6FB26E0}" destId="{B0D7B015-34AE-4365-86C7-6C3922433414}" srcOrd="0" destOrd="0" presId="urn:microsoft.com/office/officeart/2005/8/layout/cycle3"/>
    <dgm:cxn modelId="{4E782A0B-212E-410A-9002-E099D395E99E}" type="presParOf" srcId="{CF8C0990-6DC1-49C7-93F1-845BF6FB26E0}" destId="{589D18DB-6E0F-4F97-BF3F-2B8944F05EA0}" srcOrd="1" destOrd="0" presId="urn:microsoft.com/office/officeart/2005/8/layout/cycle3"/>
    <dgm:cxn modelId="{507882CE-57B2-489C-8850-9BA2D1C84EAC}" type="presParOf" srcId="{CF8C0990-6DC1-49C7-93F1-845BF6FB26E0}" destId="{7D7BE875-B35F-4C71-9799-021DEF2CD77E}" srcOrd="2" destOrd="0" presId="urn:microsoft.com/office/officeart/2005/8/layout/cycle3"/>
    <dgm:cxn modelId="{75564DDE-BABE-429C-B5E9-2BADB89A4C66}" type="presParOf" srcId="{CF8C0990-6DC1-49C7-93F1-845BF6FB26E0}" destId="{656F7580-C058-45A8-8DF4-97CFE0D4C626}" srcOrd="3" destOrd="0" presId="urn:microsoft.com/office/officeart/2005/8/layout/cycle3"/>
    <dgm:cxn modelId="{50951B31-BF97-45C7-967F-A3F83EB09337}" type="presParOf" srcId="{CF8C0990-6DC1-49C7-93F1-845BF6FB26E0}" destId="{3285D507-4EDF-4D24-8694-EBBE3D1B96FD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D18DB-6E0F-4F97-BF3F-2B8944F05EA0}">
      <dsp:nvSpPr>
        <dsp:cNvPr id="0" name=""/>
        <dsp:cNvSpPr/>
      </dsp:nvSpPr>
      <dsp:spPr>
        <a:xfrm>
          <a:off x="2237534" y="-76141"/>
          <a:ext cx="3241769" cy="3241769"/>
        </a:xfrm>
        <a:prstGeom prst="circularArrow">
          <a:avLst>
            <a:gd name="adj1" fmla="val 4668"/>
            <a:gd name="adj2" fmla="val 272909"/>
            <a:gd name="adj3" fmla="val 12906127"/>
            <a:gd name="adj4" fmla="val 17980078"/>
            <a:gd name="adj5" fmla="val 4847"/>
          </a:avLst>
        </a:prstGeom>
        <a:solidFill>
          <a:schemeClr val="accent3"/>
        </a:solidFill>
        <a:ln w="317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B0D7B015-34AE-4365-86C7-6C3922433414}">
      <dsp:nvSpPr>
        <dsp:cNvPr id="0" name=""/>
        <dsp:cNvSpPr/>
      </dsp:nvSpPr>
      <dsp:spPr>
        <a:xfrm>
          <a:off x="2799614" y="449"/>
          <a:ext cx="2117608" cy="1058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Phase 1: Workshop with PSTs &amp; ESs</a:t>
          </a:r>
          <a:endParaRPr lang="en-AU" sz="1400" kern="1200" dirty="0"/>
        </a:p>
      </dsp:txBody>
      <dsp:txXfrm>
        <a:off x="2851301" y="52136"/>
        <a:ext cx="2014234" cy="955430"/>
      </dsp:txXfrm>
    </dsp:sp>
    <dsp:sp modelId="{7D7BE875-B35F-4C71-9799-021DEF2CD77E}">
      <dsp:nvSpPr>
        <dsp:cNvPr id="0" name=""/>
        <dsp:cNvSpPr/>
      </dsp:nvSpPr>
      <dsp:spPr>
        <a:xfrm>
          <a:off x="3963625" y="1164460"/>
          <a:ext cx="2117608" cy="1058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Individual reflective survey</a:t>
          </a:r>
          <a:endParaRPr lang="en-AU" sz="1400" kern="1200" dirty="0"/>
        </a:p>
      </dsp:txBody>
      <dsp:txXfrm>
        <a:off x="4015312" y="1216147"/>
        <a:ext cx="2014234" cy="955430"/>
      </dsp:txXfrm>
    </dsp:sp>
    <dsp:sp modelId="{656F7580-C058-45A8-8DF4-97CFE0D4C626}">
      <dsp:nvSpPr>
        <dsp:cNvPr id="0" name=""/>
        <dsp:cNvSpPr/>
      </dsp:nvSpPr>
      <dsp:spPr>
        <a:xfrm>
          <a:off x="2799614" y="2328470"/>
          <a:ext cx="2117608" cy="1058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Phase 2: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Mentoring elementary school children</a:t>
          </a:r>
          <a:endParaRPr lang="en-AU" sz="1400" kern="1200" dirty="0"/>
        </a:p>
      </dsp:txBody>
      <dsp:txXfrm>
        <a:off x="2851301" y="2380157"/>
        <a:ext cx="2014234" cy="955430"/>
      </dsp:txXfrm>
    </dsp:sp>
    <dsp:sp modelId="{3285D507-4EDF-4D24-8694-EBBE3D1B96FD}">
      <dsp:nvSpPr>
        <dsp:cNvPr id="0" name=""/>
        <dsp:cNvSpPr/>
      </dsp:nvSpPr>
      <dsp:spPr>
        <a:xfrm>
          <a:off x="1635603" y="1164460"/>
          <a:ext cx="2117608" cy="1058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Focus group reflective interviews</a:t>
          </a:r>
          <a:endParaRPr lang="en-AU" sz="1400" kern="1200" dirty="0"/>
        </a:p>
      </dsp:txBody>
      <dsp:txXfrm>
        <a:off x="1687290" y="1216147"/>
        <a:ext cx="2014234" cy="955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863B3-D84B-C042-8BE4-0D684A44ADDF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832B5-B6AE-224E-826C-36521D622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832B5-B6AE-224E-826C-36521D6221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832B5-B6AE-224E-826C-36521D6221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9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pecha</a:t>
            </a:r>
            <a:r>
              <a:rPr lang="en-US" dirty="0"/>
              <a:t> </a:t>
            </a:r>
            <a:r>
              <a:rPr lang="en-US" dirty="0" err="1" smtClean="0"/>
              <a:t>kucha</a:t>
            </a:r>
            <a:r>
              <a:rPr lang="en-US" dirty="0" smtClean="0"/>
              <a:t> – Festival of Learning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1462167" y="4790451"/>
            <a:ext cx="7535472" cy="141807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Fostering Professional Student Identity</a:t>
            </a:r>
          </a:p>
          <a:p>
            <a:r>
              <a:rPr lang="en-US" sz="2200" dirty="0" smtClean="0"/>
              <a:t>Susan Blackley, Rachel Sheffield, Dawn Bennett, Nicoleta Maynard, Rekha Koul, Rebecca Walker and Education &amp; Engineering students.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043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workshop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719" b="2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237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452973"/>
            <a:ext cx="7716837" cy="1447800"/>
          </a:xfrm>
        </p:spPr>
        <p:txBody>
          <a:bodyPr/>
          <a:lstStyle/>
          <a:p>
            <a:r>
              <a:rPr lang="en-US" dirty="0" smtClean="0"/>
              <a:t>Training workshop 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0719" b="2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11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workshop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719" b="20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655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visit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3530" b="33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976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9" y="647700"/>
            <a:ext cx="7716837" cy="1447800"/>
          </a:xfrm>
        </p:spPr>
        <p:txBody>
          <a:bodyPr/>
          <a:lstStyle/>
          <a:p>
            <a:r>
              <a:rPr lang="en-US" dirty="0" smtClean="0"/>
              <a:t>School visit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7757" r="-67757"/>
          <a:stretch>
            <a:fillRect/>
          </a:stretch>
        </p:blipFill>
        <p:spPr>
          <a:xfrm>
            <a:off x="712788" y="1875692"/>
            <a:ext cx="7716838" cy="4368800"/>
          </a:xfrm>
        </p:spPr>
      </p:pic>
    </p:spTree>
    <p:extLst>
      <p:ext uri="{BB962C8B-B14F-4D97-AF65-F5344CB8AC3E}">
        <p14:creationId xmlns:p14="http://schemas.microsoft.com/office/powerpoint/2010/main" val="355178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72" y="647700"/>
            <a:ext cx="7716837" cy="1447800"/>
          </a:xfrm>
        </p:spPr>
        <p:txBody>
          <a:bodyPr/>
          <a:lstStyle/>
          <a:p>
            <a:r>
              <a:rPr lang="en-US" dirty="0" smtClean="0"/>
              <a:t>School visit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0903" r="-90903"/>
          <a:stretch>
            <a:fillRect/>
          </a:stretch>
        </p:blipFill>
        <p:spPr>
          <a:xfrm>
            <a:off x="488462" y="2305538"/>
            <a:ext cx="8655538" cy="4095262"/>
          </a:xfrm>
        </p:spPr>
      </p:pic>
    </p:spTree>
    <p:extLst>
      <p:ext uri="{BB962C8B-B14F-4D97-AF65-F5344CB8AC3E}">
        <p14:creationId xmlns:p14="http://schemas.microsoft.com/office/powerpoint/2010/main" val="384364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Makerspace in STEM (MIS) Project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8157674" cy="36113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TEDF Grant: </a:t>
            </a:r>
            <a:r>
              <a:rPr lang="en-US" sz="2800" dirty="0">
                <a:effectLst/>
              </a:rPr>
              <a:t>This collaborative TEDF project </a:t>
            </a:r>
            <a:r>
              <a:rPr lang="en-US" sz="2800" dirty="0" smtClean="0">
                <a:effectLst/>
              </a:rPr>
              <a:t>is trialing a </a:t>
            </a:r>
            <a:r>
              <a:rPr lang="en-US" sz="2800" dirty="0">
                <a:effectLst/>
              </a:rPr>
              <a:t>dynamic and integrated approach to STEM education through the creation of a virtual and physical </a:t>
            </a:r>
            <a:r>
              <a:rPr lang="en-US" sz="2800" i="1" dirty="0">
                <a:effectLst/>
              </a:rPr>
              <a:t>STEM</a:t>
            </a:r>
            <a:r>
              <a:rPr lang="en-US" sz="2800" dirty="0">
                <a:effectLst/>
              </a:rPr>
              <a:t> </a:t>
            </a:r>
            <a:r>
              <a:rPr lang="en-US" sz="2800" i="1" dirty="0">
                <a:effectLst/>
              </a:rPr>
              <a:t>Makerspace.</a:t>
            </a:r>
            <a:r>
              <a:rPr lang="en-US" sz="2800" dirty="0">
                <a:effectLst/>
              </a:rPr>
              <a:t> The project is a </a:t>
            </a:r>
            <a:r>
              <a:rPr lang="en-US" sz="2800" b="1" dirty="0">
                <a:effectLst/>
              </a:rPr>
              <a:t>cross-faculty collaboration between the School of Education, Curtin Engineering</a:t>
            </a:r>
            <a:r>
              <a:rPr lang="en-US" sz="2800" dirty="0">
                <a:effectLst/>
              </a:rPr>
              <a:t>, and </a:t>
            </a:r>
            <a:r>
              <a:rPr lang="en-US" sz="2800" b="1" dirty="0">
                <a:effectLst/>
              </a:rPr>
              <a:t>Curtin Teaching and Learning</a:t>
            </a:r>
            <a:r>
              <a:rPr lang="en-US" sz="2800" dirty="0">
                <a:effectLst/>
              </a:rPr>
              <a:t>.</a:t>
            </a:r>
            <a:endParaRPr lang="en-AU" sz="28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87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784" y="656996"/>
            <a:ext cx="6174697" cy="9461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2800" dirty="0" smtClean="0"/>
              <a:t>Reflective Identity Formation Model (Sheffield &amp; Blackley, 2016).</a:t>
            </a:r>
            <a:endParaRPr lang="en-AU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422072"/>
              </p:ext>
            </p:extLst>
          </p:nvPr>
        </p:nvGraphicFramePr>
        <p:xfrm>
          <a:off x="784225" y="1876703"/>
          <a:ext cx="7716838" cy="338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56917" y="1970843"/>
            <a:ext cx="2308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Learning by doing: Personal Identity Development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982982" y="3304251"/>
            <a:ext cx="151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Personal reflection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324253" y="4466948"/>
            <a:ext cx="230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Learning by doing: Professional Identity Development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784226" y="2795802"/>
            <a:ext cx="173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Professional reflection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241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711" y="941754"/>
            <a:ext cx="7716837" cy="1447800"/>
          </a:xfrm>
        </p:spPr>
        <p:txBody>
          <a:bodyPr/>
          <a:lstStyle/>
          <a:p>
            <a:r>
              <a:rPr lang="en-US" sz="3200" dirty="0" smtClean="0"/>
              <a:t>Outline of the MIS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389554"/>
            <a:ext cx="7716838" cy="401124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Opening of the physical Makerspace</a:t>
            </a:r>
          </a:p>
          <a:p>
            <a:r>
              <a:rPr lang="en-US" b="1" dirty="0" smtClean="0"/>
              <a:t>Training workshop 1</a:t>
            </a:r>
          </a:p>
          <a:p>
            <a:r>
              <a:rPr lang="en-US" b="1" dirty="0" smtClean="0"/>
              <a:t>School visit 1</a:t>
            </a:r>
          </a:p>
          <a:p>
            <a:r>
              <a:rPr lang="en-US" dirty="0">
                <a:solidFill>
                  <a:schemeClr val="accent3"/>
                </a:solidFill>
              </a:rPr>
              <a:t>Training workshop </a:t>
            </a:r>
            <a:r>
              <a:rPr lang="en-US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School visit </a:t>
            </a:r>
            <a:r>
              <a:rPr lang="en-US" dirty="0" smtClean="0">
                <a:solidFill>
                  <a:schemeClr val="accent3"/>
                </a:solidFill>
              </a:rPr>
              <a:t>2</a:t>
            </a:r>
          </a:p>
          <a:p>
            <a:r>
              <a:rPr lang="en-US" dirty="0">
                <a:solidFill>
                  <a:schemeClr val="accent3"/>
                </a:solidFill>
              </a:rPr>
              <a:t>Training workshop </a:t>
            </a:r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School visit </a:t>
            </a:r>
            <a:r>
              <a:rPr lang="en-US" dirty="0" smtClean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2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63" y="453292"/>
            <a:ext cx="7716837" cy="1447800"/>
          </a:xfrm>
        </p:spPr>
        <p:txBody>
          <a:bodyPr/>
          <a:lstStyle/>
          <a:p>
            <a:r>
              <a:rPr lang="en-US" sz="2800" dirty="0" smtClean="0"/>
              <a:t>Opening of the Makerspace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2981" r="-82981"/>
          <a:stretch>
            <a:fillRect/>
          </a:stretch>
        </p:blipFill>
        <p:spPr>
          <a:xfrm>
            <a:off x="0" y="1901092"/>
            <a:ext cx="8975640" cy="4499708"/>
          </a:xfrm>
        </p:spPr>
      </p:pic>
    </p:spTree>
    <p:extLst>
      <p:ext uri="{BB962C8B-B14F-4D97-AF65-F5344CB8AC3E}">
        <p14:creationId xmlns:p14="http://schemas.microsoft.com/office/powerpoint/2010/main" val="113011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of the Makerspace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3530" b="33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71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788" y="647700"/>
            <a:ext cx="7716837" cy="1447800"/>
          </a:xfrm>
        </p:spPr>
        <p:txBody>
          <a:bodyPr/>
          <a:lstStyle/>
          <a:p>
            <a:r>
              <a:rPr lang="en-US" sz="3200" dirty="0" smtClean="0"/>
              <a:t>Opening of the Makerspace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8890" r="-98890"/>
          <a:stretch>
            <a:fillRect/>
          </a:stretch>
        </p:blipFill>
        <p:spPr>
          <a:xfrm>
            <a:off x="-144791" y="2266462"/>
            <a:ext cx="9288791" cy="4078942"/>
          </a:xfrm>
        </p:spPr>
      </p:pic>
    </p:spTree>
    <p:extLst>
      <p:ext uri="{BB962C8B-B14F-4D97-AF65-F5344CB8AC3E}">
        <p14:creationId xmlns:p14="http://schemas.microsoft.com/office/powerpoint/2010/main" val="7882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557" y="392234"/>
            <a:ext cx="7716837" cy="1447800"/>
          </a:xfrm>
        </p:spPr>
        <p:txBody>
          <a:bodyPr/>
          <a:lstStyle/>
          <a:p>
            <a:r>
              <a:rPr lang="en-US" dirty="0" smtClean="0"/>
              <a:t>Opening of the Makerspace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295" r="-21295"/>
          <a:stretch>
            <a:fillRect/>
          </a:stretch>
        </p:blipFill>
        <p:spPr>
          <a:xfrm>
            <a:off x="712788" y="1876425"/>
            <a:ext cx="7716837" cy="4524375"/>
          </a:xfrm>
        </p:spPr>
      </p:pic>
    </p:spTree>
    <p:extLst>
      <p:ext uri="{BB962C8B-B14F-4D97-AF65-F5344CB8AC3E}">
        <p14:creationId xmlns:p14="http://schemas.microsoft.com/office/powerpoint/2010/main" val="206659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workshop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3530" b="33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678888"/>
      </p:ext>
    </p:extLst>
  </p:cSld>
  <p:clrMapOvr>
    <a:masterClrMapping/>
  </p:clrMapOvr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153</TotalTime>
  <Words>208</Words>
  <Application>Microsoft Office PowerPoint</Application>
  <PresentationFormat>On-screen Show (4:3)</PresentationFormat>
  <Paragraphs>36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Sky</vt:lpstr>
      <vt:lpstr>pecha kucha – Festival of Learning 2016</vt:lpstr>
      <vt:lpstr>Makerspace in STEM (MIS) Project</vt:lpstr>
      <vt:lpstr>Reflective Identity Formation Model (Sheffield &amp; Blackley, 2016).</vt:lpstr>
      <vt:lpstr>Outline of the MIS project</vt:lpstr>
      <vt:lpstr>Opening of the Makerspace</vt:lpstr>
      <vt:lpstr>Opening of the Makerspace</vt:lpstr>
      <vt:lpstr>Opening of the Makerspace</vt:lpstr>
      <vt:lpstr>Opening of the Makerspace</vt:lpstr>
      <vt:lpstr>Training workshop 1</vt:lpstr>
      <vt:lpstr>Training workshop 1</vt:lpstr>
      <vt:lpstr>Training workshop 1</vt:lpstr>
      <vt:lpstr>Training workshop 1</vt:lpstr>
      <vt:lpstr>School visit 1</vt:lpstr>
      <vt:lpstr>School visit 1</vt:lpstr>
      <vt:lpstr>School visit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– Festival of Learning 2016</dc:title>
  <dc:creator>Susan McDonald</dc:creator>
  <cp:lastModifiedBy>Nikki</cp:lastModifiedBy>
  <cp:revision>13</cp:revision>
  <cp:lastPrinted>2016-04-15T06:52:42Z</cp:lastPrinted>
  <dcterms:created xsi:type="dcterms:W3CDTF">2016-04-12T00:30:22Z</dcterms:created>
  <dcterms:modified xsi:type="dcterms:W3CDTF">2016-05-16T12:21:29Z</dcterms:modified>
</cp:coreProperties>
</file>